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5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981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Csepregi András előadásában bemutatott karsztvíz mérlegelemek idősorából</a:t>
            </a:r>
            <a:r>
              <a:rPr lang="hu-HU" baseline="0" dirty="0" smtClean="0"/>
              <a:t> is kitűnik, hogy a Dunántúli-középhegység karsztvíz készletének mennyiségi állapota a meghozott korlátozó intézkedések hatására 1991-től már csak a csapadék (beszivárgás) mennyiségétől függ.</a:t>
            </a:r>
          </a:p>
          <a:p>
            <a:r>
              <a:rPr lang="hu-HU" baseline="0" dirty="0" smtClean="0"/>
              <a:t>Az idősorok megismételve a következők: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673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790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5.7 A felhagyott mélyműveléses bányák által aláfejtett területeken bekövetkező felszínmozgások: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felhagyott mélyműveléses bányák, leművelt, felszakadozott térségeinek víz alá kerülése másod-és harmadlagos felszínmozgásokat indíthatnak el (pl. Dudar).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5.8 Karszt vízszint alá kerülő veszélyes anyagok hatása: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emelkedő karsztvízszint miatt az elmúlt 40-50 évben az akkori lesüllyesztett karsztvízszint alá elhelyezett hulladékok, veszélyes anyagok elárasztásra kerülnek és a belőlük kioldódható anyagok nagymértékű kockázatot jelentenek. Felmérésük, feltárásuk szükséges.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5.9 A karsztvízszint emelkedés hatásai által veszélyeztetett infrastruktúra  felmérése, megvédése, szükség esetén áthelyezése.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5.10 Egyes területek területhasználatainak áttekintése, megváltoztatása (Sárréti-medence).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08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6224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3888432"/>
          </a:xfrm>
        </p:spPr>
        <p:txBody>
          <a:bodyPr/>
          <a:lstStyle/>
          <a:p>
            <a:r>
              <a:rPr lang="hu-HU" sz="2800" dirty="0"/>
              <a:t>A Dunántúli-középhegység karsztvíz készletének mennyiségi, minőségi </a:t>
            </a:r>
            <a:r>
              <a:rPr lang="hu-HU" sz="2800" dirty="0" smtClean="0"/>
              <a:t>állapota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000" i="1" dirty="0"/>
              <a:t>speciális területi  </a:t>
            </a:r>
            <a:r>
              <a:rPr lang="hu-HU" sz="2000" i="1" dirty="0" smtClean="0"/>
              <a:t>FÓRUM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>
                <a:solidFill>
                  <a:prstClr val="white"/>
                </a:solidFill>
              </a:rPr>
              <a:t>A DUNÁNTÚLI-KÖZÉPHEGYSÉGI KARSZTVÍZSZINT EMELKEDÉS HATÁSAI.</a:t>
            </a:r>
            <a:endParaRPr lang="hu-H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vpf.vizugy.hu/reg/ovf/genpic/kdtviziglogo1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77" y="5272063"/>
            <a:ext cx="58039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34296"/>
            <a:ext cx="560912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467544" y="407707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Víz </a:t>
            </a:r>
            <a:r>
              <a:rPr lang="hu-HU" dirty="0"/>
              <a:t>kutak, vízmű kutak kerültek szárazra, így ezek pótlására kialakultak a bányavíz kitermelésre épülő nagy regionális vízművek:</a:t>
            </a:r>
            <a:endParaRPr lang="hu-H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Nyirád</a:t>
            </a:r>
            <a:r>
              <a:rPr lang="hu-HU" dirty="0"/>
              <a:t>,</a:t>
            </a:r>
            <a:endParaRPr lang="hu-H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Kincsesbánya,</a:t>
            </a:r>
            <a:endParaRPr lang="hu-H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TORV, BIRV (Tatabánya).</a:t>
            </a:r>
            <a:endParaRPr lang="hu-HU" sz="1600" dirty="0"/>
          </a:p>
          <a:p>
            <a:pPr lvl="0"/>
            <a:r>
              <a:rPr lang="hu-HU" dirty="0"/>
              <a:t> </a:t>
            </a:r>
            <a:r>
              <a:rPr lang="hu-HU" b="1" dirty="0"/>
              <a:t>N</a:t>
            </a:r>
            <a:r>
              <a:rPr lang="hu-HU" b="1" dirty="0" smtClean="0"/>
              <a:t>agyobb </a:t>
            </a:r>
            <a:r>
              <a:rPr lang="hu-HU" b="1" dirty="0"/>
              <a:t>területeken talajvíz elvonási jelenségek.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412977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528" y="516194"/>
            <a:ext cx="842493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</a:t>
            </a:r>
            <a:r>
              <a:rPr kumimoji="0" lang="hu-HU" altLang="hu-HU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hu-HU" altLang="hu-H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Az átmeneti időszak jellemző jelenségei: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az elapadt források nagyobb része még nem szólalt meg,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szárazra került vízfolyások vízkészlete továbbra sem áll rendelkezésre,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kiemelt bányavíz elvezetésével érintett vízfolyások hasznosítható </a:t>
            </a:r>
            <a:b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vízkészlete a bányavíz bevezetés megszűnése után jelentősen csökkent,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44407" y="342900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a nagyobb területeket érintő talajvíz elvonási jelenségek még nem szűntek meg.</a:t>
            </a:r>
          </a:p>
        </p:txBody>
      </p:sp>
    </p:spTree>
    <p:extLst>
      <p:ext uri="{BB962C8B-B14F-4D97-AF65-F5344CB8AC3E}">
        <p14:creationId xmlns:p14="http://schemas.microsoft.com/office/powerpoint/2010/main" val="203122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715462" cy="48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9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696744" cy="500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563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188640"/>
            <a:ext cx="89289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0" lang="hu-HU" alt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5. A karsztvíz készlet regenerálódásának jelenlegi előrehaladott fázisához köthető jelenségek a következők: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endParaRPr kumimoji="0" lang="hu-HU" alt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859660"/>
              </p:ext>
            </p:extLst>
          </p:nvPr>
        </p:nvGraphicFramePr>
        <p:xfrm>
          <a:off x="539750" y="908050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Acrobat Document" r:id="rId3" imgW="10688040" imgH="7550280" progId="AcroExch.Document.11">
                  <p:embed/>
                </p:oleObj>
              </mc:Choice>
              <mc:Fallback>
                <p:oleObj name="Acrobat Document" r:id="rId3" imgW="10688040" imgH="7550280" progId="AcroExch.Document.11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08050"/>
                        <a:ext cx="802005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335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ízátad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3"/>
            <a:ext cx="5184576" cy="37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9161" y="548680"/>
            <a:ext cx="889224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A karsztregenerálódás jelei, jelenségei elsősorban a peremi területeken jelentkeztek,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így 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főleg a 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Keleti-Bakony peremi területén kerülnek bemutatásra.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lang="hu-HU" altLang="hu-HU" dirty="0"/>
              <a:t/>
            </a:r>
            <a:br>
              <a:rPr lang="hu-HU" altLang="hu-HU" dirty="0"/>
            </a:br>
            <a:r>
              <a:rPr lang="hu-HU" altLang="hu-HU" dirty="0" smtClean="0"/>
              <a:t>5.1 </a:t>
            </a: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Vízátadás karsztvízből a rétegvizek felé.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	Kincsesbánya Rákhegy II. vízakna térsége: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001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87524" y="400506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Ajka-Herend térsége: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Ajka-Herend térségében viszont az </a:t>
            </a:r>
            <a:r>
              <a:rPr lang="hu-HU" dirty="0" err="1"/>
              <a:t>oligo-miocén</a:t>
            </a:r>
            <a:r>
              <a:rPr lang="hu-HU" dirty="0"/>
              <a:t> Csatkai Formációhoz tartozó kavicsos </a:t>
            </a:r>
            <a:r>
              <a:rPr lang="hu-HU" dirty="0" err="1"/>
              <a:t>összletnek</a:t>
            </a:r>
            <a:r>
              <a:rPr lang="hu-HU" dirty="0"/>
              <a:t> regionális értelemben is nagy szerepe van a vízellátásban.</a:t>
            </a:r>
          </a:p>
          <a:p>
            <a:r>
              <a:rPr lang="hu-HU" dirty="0"/>
              <a:t>Herend térségében a karsztvízszint emelkedésével újra vízátadásra kerül sor a karszt felöl, így az </a:t>
            </a:r>
            <a:r>
              <a:rPr lang="hu-HU" dirty="0" err="1"/>
              <a:t>oligo-miocén</a:t>
            </a:r>
            <a:r>
              <a:rPr lang="hu-HU" dirty="0"/>
              <a:t> </a:t>
            </a:r>
            <a:r>
              <a:rPr lang="hu-HU" dirty="0" err="1"/>
              <a:t>összletből</a:t>
            </a:r>
            <a:r>
              <a:rPr lang="hu-HU" dirty="0"/>
              <a:t> fakadó források hozama nő. A Sédre közel merőleges oldalvölgyekben a fakadó forrásoktól induló kisvízfolyások hozama nő. A hozamnövekedések ezen a szakaszon a Séd hozamát növelik.</a:t>
            </a:r>
          </a:p>
        </p:txBody>
      </p:sp>
      <p:sp>
        <p:nvSpPr>
          <p:cNvPr id="4" name="Téglalap 3"/>
          <p:cNvSpPr/>
          <p:nvPr/>
        </p:nvSpPr>
        <p:spPr>
          <a:xfrm>
            <a:off x="251520" y="980728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Amikor az aknában a karsztvízszint 80 </a:t>
            </a:r>
            <a:r>
              <a:rPr lang="hu-HU" dirty="0" err="1"/>
              <a:t>mBf-i</a:t>
            </a:r>
            <a:r>
              <a:rPr lang="hu-HU" dirty="0"/>
              <a:t> szint fölé emelkedett, a leürült felső-pannon víztartó homokrétegekbe megkezdődött a vízáramlás a karszt felöl, 2008-ban rájuk már eredménnyel víz kutat tervezhettem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/>
              <a:t>Az </a:t>
            </a:r>
            <a:r>
              <a:rPr lang="hu-HU" dirty="0" err="1"/>
              <a:t>oligo-miocén</a:t>
            </a:r>
            <a:r>
              <a:rPr lang="hu-HU" dirty="0"/>
              <a:t> rétegek teljesen nem </a:t>
            </a:r>
            <a:r>
              <a:rPr lang="hu-HU" dirty="0" smtClean="0"/>
              <a:t>ürültek </a:t>
            </a:r>
            <a:r>
              <a:rPr lang="hu-HU" dirty="0"/>
              <a:t>le és visszatöltődésük is áttételesebb, szerepük regionális értelemben a vízbeszerzésben csekély.</a:t>
            </a:r>
          </a:p>
          <a:p>
            <a:r>
              <a:rPr lang="hu-H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131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86093" y="404664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/>
            <a:r>
              <a:rPr lang="hu-HU" b="1" dirty="0" smtClean="0"/>
              <a:t>5.2 Vízátadás </a:t>
            </a:r>
            <a:r>
              <a:rPr lang="hu-HU" b="1" dirty="0"/>
              <a:t>a karsztvízből a talajvíz felé, időszakos talajvízszint probléma.</a:t>
            </a:r>
            <a:endParaRPr lang="hu-HU" dirty="0"/>
          </a:p>
          <a:p>
            <a:r>
              <a:rPr lang="hu-HU" dirty="0"/>
              <a:t>Csór térségében: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A </a:t>
            </a:r>
            <a:r>
              <a:rPr lang="hu-HU" dirty="0" err="1"/>
              <a:t>csóri</a:t>
            </a:r>
            <a:r>
              <a:rPr lang="hu-HU" dirty="0"/>
              <a:t> karsztakna (terepszint 120 </a:t>
            </a:r>
            <a:r>
              <a:rPr lang="hu-HU" dirty="0" err="1"/>
              <a:t>mBf</a:t>
            </a:r>
            <a:r>
              <a:rPr lang="hu-HU" dirty="0"/>
              <a:t>) 1998-as továbbmélyítése idején a karsztvízszint 51 </a:t>
            </a:r>
            <a:r>
              <a:rPr lang="hu-HU" dirty="0" err="1"/>
              <a:t>mBf-i</a:t>
            </a:r>
            <a:r>
              <a:rPr lang="hu-HU" dirty="0"/>
              <a:t> szinten helyezkedett el, jelenleg </a:t>
            </a:r>
            <a:r>
              <a:rPr lang="hu-HU" dirty="0" smtClean="0"/>
              <a:t>113-114 </a:t>
            </a:r>
            <a:r>
              <a:rPr lang="hu-HU" dirty="0" err="1"/>
              <a:t>mBf-i</a:t>
            </a:r>
            <a:r>
              <a:rPr lang="hu-HU" dirty="0"/>
              <a:t> szint körül mozog. </a:t>
            </a:r>
          </a:p>
          <a:p>
            <a:r>
              <a:rPr lang="hu-HU" dirty="0"/>
              <a:t>A karsztvíz már a törmelékes </a:t>
            </a:r>
            <a:r>
              <a:rPr lang="hu-HU" dirty="0" err="1"/>
              <a:t>összletben</a:t>
            </a:r>
            <a:r>
              <a:rPr lang="hu-HU" dirty="0"/>
              <a:t> elhelyezkedő talajvíz felé áramlik, annak szintjét megemeli. Csapadékosabb időjárás esetén a magas talajvízszinthez adódik hozzá a megnövekedett beszivárgás, ennek eredményeként a régi 8-as út alatti területen a pincékből szivattyúzni kell</a:t>
            </a:r>
            <a:r>
              <a:rPr lang="hu-HU" dirty="0" smtClean="0"/>
              <a:t>.</a:t>
            </a:r>
          </a:p>
          <a:p>
            <a:r>
              <a:rPr lang="hu-HU" dirty="0"/>
              <a:t>A</a:t>
            </a:r>
            <a:r>
              <a:rPr lang="hu-HU" dirty="0" smtClean="0"/>
              <a:t> vízmű területén lévő kiszáradt forrásnál már közvetlenül is megjelent a karsztvíz.</a:t>
            </a:r>
            <a:endParaRPr lang="hu-HU" dirty="0"/>
          </a:p>
          <a:p>
            <a:r>
              <a:rPr lang="hu-HU" dirty="0"/>
              <a:t> </a:t>
            </a:r>
          </a:p>
          <a:p>
            <a:pPr marL="3175" lvl="1"/>
            <a:r>
              <a:rPr lang="hu-HU" b="1" dirty="0" smtClean="0"/>
              <a:t>5.3 Források </a:t>
            </a:r>
            <a:r>
              <a:rPr lang="hu-HU" b="1" dirty="0"/>
              <a:t>megszólalása, vízátadás a talajvíz felé, állandó talajvízszint probléma, vízelvezetés megoldása</a:t>
            </a:r>
            <a:r>
              <a:rPr lang="hu-HU" b="1" dirty="0" smtClean="0"/>
              <a:t>.</a:t>
            </a:r>
          </a:p>
          <a:p>
            <a:pPr marL="3175" lvl="1"/>
            <a:endParaRPr lang="hu-HU" dirty="0"/>
          </a:p>
          <a:p>
            <a:r>
              <a:rPr lang="hu-HU" dirty="0"/>
              <a:t>A karsztforrások megszólalása, a megemelkedett karszt – és talajvízszintek okozta településrészek elvizesedése, vízelvezetés megoldatlansága több települést érint működési területünkön. Többek között Bodajk, Fehérvárcsurgó, Csór, Inota, Öskü, Pétfürdő, Pápa-Tapolcafő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3331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60566" y="404664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Bodajk térségében</a:t>
            </a:r>
            <a:r>
              <a:rPr lang="hu-HU" b="1" dirty="0" smtClean="0"/>
              <a:t>:</a:t>
            </a:r>
          </a:p>
          <a:p>
            <a:endParaRPr lang="hu-HU" b="1" dirty="0"/>
          </a:p>
          <a:p>
            <a:r>
              <a:rPr lang="hu-HU" dirty="0"/>
              <a:t>Bodajk térségében a karsztvíz szintjére főleg a </a:t>
            </a:r>
            <a:r>
              <a:rPr lang="hu-HU" dirty="0" err="1"/>
              <a:t>Rákhegy-Bitó</a:t>
            </a:r>
            <a:r>
              <a:rPr lang="hu-HU" dirty="0"/>
              <a:t> térségi és a Balinka térségi vízkivételek hatottak, a karsztvízszint </a:t>
            </a:r>
            <a:r>
              <a:rPr lang="hu-HU" b="1" dirty="0"/>
              <a:t>1991-1995</a:t>
            </a:r>
            <a:r>
              <a:rPr lang="hu-HU" dirty="0"/>
              <a:t> között volt a minimumon </a:t>
            </a:r>
            <a:r>
              <a:rPr lang="hu-HU" b="1" dirty="0"/>
              <a:t>102-103</a:t>
            </a:r>
            <a:r>
              <a:rPr lang="hu-HU" dirty="0"/>
              <a:t> </a:t>
            </a:r>
            <a:r>
              <a:rPr lang="hu-HU" dirty="0" err="1"/>
              <a:t>mBf-i</a:t>
            </a:r>
            <a:r>
              <a:rPr lang="hu-HU" dirty="0"/>
              <a:t> szinten.</a:t>
            </a:r>
          </a:p>
          <a:p>
            <a:r>
              <a:rPr lang="hu-HU" dirty="0"/>
              <a:t>Jelenleg a karsztvízszint Bodajk területén </a:t>
            </a:r>
            <a:r>
              <a:rPr lang="hu-HU" b="1" dirty="0"/>
              <a:t>143-145</a:t>
            </a:r>
            <a:r>
              <a:rPr lang="hu-HU" dirty="0"/>
              <a:t> </a:t>
            </a:r>
            <a:r>
              <a:rPr lang="hu-HU" dirty="0" err="1"/>
              <a:t>mBf-i</a:t>
            </a:r>
            <a:r>
              <a:rPr lang="hu-HU" dirty="0"/>
              <a:t> szinten található, további emelkedése még kb. 146 </a:t>
            </a:r>
            <a:r>
              <a:rPr lang="hu-HU" dirty="0" err="1"/>
              <a:t>mBf-i</a:t>
            </a:r>
            <a:r>
              <a:rPr lang="hu-HU" dirty="0"/>
              <a:t> szintig várható.</a:t>
            </a:r>
          </a:p>
          <a:p>
            <a:endParaRPr lang="hu-HU" dirty="0" smtClean="0"/>
          </a:p>
          <a:p>
            <a:r>
              <a:rPr lang="hu-HU" dirty="0" smtClean="0"/>
              <a:t>Tó-forrás</a:t>
            </a:r>
            <a:r>
              <a:rPr lang="hu-HU" dirty="0"/>
              <a:t>: </a:t>
            </a:r>
            <a:endParaRPr lang="hu-HU" dirty="0" smtClean="0"/>
          </a:p>
          <a:p>
            <a:endParaRPr lang="hu-HU" dirty="0"/>
          </a:p>
          <a:p>
            <a:r>
              <a:rPr lang="hu-HU" dirty="0"/>
              <a:t>A Tófürdőt egy kb. 145 </a:t>
            </a:r>
            <a:r>
              <a:rPr lang="hu-HU" dirty="0" err="1"/>
              <a:t>mBf-i</a:t>
            </a:r>
            <a:r>
              <a:rPr lang="hu-HU" dirty="0"/>
              <a:t> szinten fakadó </a:t>
            </a:r>
            <a:r>
              <a:rPr lang="hu-HU" b="1" dirty="0"/>
              <a:t>5-7 m</a:t>
            </a:r>
            <a:r>
              <a:rPr lang="hu-HU" b="1" baseline="30000" dirty="0"/>
              <a:t>3</a:t>
            </a:r>
            <a:r>
              <a:rPr lang="hu-HU" b="1" dirty="0"/>
              <a:t>/perc</a:t>
            </a:r>
            <a:r>
              <a:rPr lang="hu-HU" dirty="0"/>
              <a:t> vízhozamú forráscsoport táplálta, amely 1968-ban elapadt, így a tó kiszáradt.</a:t>
            </a:r>
          </a:p>
          <a:p>
            <a:r>
              <a:rPr lang="hu-HU" dirty="0"/>
              <a:t>Jelenleg a fürdő agyagszigetelését felszedték, hogy megelőzzék a felfakadásból adódó károkozást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 err="1"/>
              <a:t>Nádastavi-forrás</a:t>
            </a:r>
            <a:r>
              <a:rPr lang="hu-HU" dirty="0" smtClean="0"/>
              <a:t>:</a:t>
            </a:r>
          </a:p>
          <a:p>
            <a:endParaRPr lang="hu-HU" dirty="0"/>
          </a:p>
          <a:p>
            <a:r>
              <a:rPr lang="hu-HU" dirty="0"/>
              <a:t>A lakott terület részben keleti részén és attól keletre lévő, a Mór-Bodajki vízfolyásig tartó mély fekvésű területen helyezkedik el. </a:t>
            </a:r>
          </a:p>
          <a:p>
            <a:r>
              <a:rPr lang="hu-HU" dirty="0"/>
              <a:t>A régebben </a:t>
            </a:r>
            <a:r>
              <a:rPr lang="hu-HU" b="1" dirty="0"/>
              <a:t>10-20 m</a:t>
            </a:r>
            <a:r>
              <a:rPr lang="hu-HU" b="1" baseline="30000" dirty="0"/>
              <a:t>3</a:t>
            </a:r>
            <a:r>
              <a:rPr lang="hu-HU" b="1" dirty="0"/>
              <a:t>/perc</a:t>
            </a:r>
            <a:r>
              <a:rPr lang="hu-HU" dirty="0"/>
              <a:t> hozamú forráscsoport 1975-ben elapadt, de az elmúlt évekbe újra megszólalt, ahogy a karsztvíz szintje a </a:t>
            </a:r>
            <a:r>
              <a:rPr lang="hu-HU" b="1" dirty="0"/>
              <a:t>142 </a:t>
            </a:r>
            <a:r>
              <a:rPr lang="hu-HU" b="1" dirty="0" err="1"/>
              <a:t>mBf-i</a:t>
            </a:r>
            <a:r>
              <a:rPr lang="hu-HU" dirty="0"/>
              <a:t> szintet elérte. 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595829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ajk_Tó-forrá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5760640" cy="3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467544" y="40466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ingoványos, nagy kiterjedésű területről a karsztvíz átvágásokon keresztül, eróziót okozva folyik a malomárokba és a Mór-Bodajki vízfolyásba.</a:t>
            </a:r>
          </a:p>
          <a:p>
            <a:endParaRPr lang="hu-HU" dirty="0"/>
          </a:p>
          <a:p>
            <a:r>
              <a:rPr lang="hu-HU" dirty="0"/>
              <a:t>A talajvíz szintje megnőtt, a település egy részének pincéi vízben állnak. A malomcsatornát és a befogadó Mór-Bodajki vízfolyást rendezni kell.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401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2207" y="980728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500" b="1" dirty="0"/>
              <a:t>Az 1950-es évek elejétől az 1990-es évek elejéig a jelentős, főleg bányászati vízkitermelés hatására a karsztvízszint lokális és regionális értelemben jelentős süllyedést mutatott. </a:t>
            </a:r>
            <a:endParaRPr lang="hu-HU" sz="2500" dirty="0"/>
          </a:p>
          <a:p>
            <a:pPr algn="just"/>
            <a:endParaRPr lang="hu-HU" sz="2500" b="1" dirty="0" smtClean="0"/>
          </a:p>
          <a:p>
            <a:pPr algn="just"/>
            <a:r>
              <a:rPr lang="hu-HU" sz="2500" b="1" dirty="0" smtClean="0"/>
              <a:t>A </a:t>
            </a:r>
            <a:r>
              <a:rPr lang="hu-HU" sz="2500" b="1" dirty="0"/>
              <a:t>karszt regenerálódása közben mint-egy 10-15 éves átmeneti időszak következett be.</a:t>
            </a:r>
            <a:endParaRPr lang="hu-HU" sz="2500" dirty="0"/>
          </a:p>
          <a:p>
            <a:pPr algn="just"/>
            <a:endParaRPr lang="hu-HU" sz="2500" b="1" dirty="0" smtClean="0"/>
          </a:p>
          <a:p>
            <a:pPr algn="just"/>
            <a:r>
              <a:rPr lang="hu-HU" sz="2500" b="1" dirty="0" smtClean="0"/>
              <a:t>Az </a:t>
            </a:r>
            <a:r>
              <a:rPr lang="hu-HU" sz="2500" b="1" dirty="0"/>
              <a:t>1990-es évek elejétől főleg a bányászati vízkitermelések radikális csökkenése miatt a karsztvízszint emelkedni kezdett és megindult a karsztvíz-készletek regenerálódása, amely napjainkban is tart.</a:t>
            </a:r>
            <a:endParaRPr lang="hu-HU" sz="2500" dirty="0"/>
          </a:p>
          <a:p>
            <a:pPr algn="just"/>
            <a:r>
              <a:rPr lang="hu-HU" sz="2500" b="1" dirty="0"/>
              <a:t> </a:t>
            </a: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2465995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ajk_Tó-forrás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912665" cy="461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863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odajk_Tó-forrás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272808" cy="497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22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ajk_Tó-forrás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3748537" cy="529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078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énykép0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091306" cy="535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4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énykép0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12767" cy="524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069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énykép0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976664" cy="502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27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vszolos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5328592" cy="428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160393" y="764704"/>
            <a:ext cx="33123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/>
            <a:r>
              <a:rPr lang="hu-HU" b="1" dirty="0" smtClean="0"/>
              <a:t>5.4 Felszín </a:t>
            </a:r>
            <a:r>
              <a:rPr lang="hu-HU" b="1" dirty="0"/>
              <a:t>közelbe kerülő ingadozó karsztvízszint felszínre gyakorolt hatása:</a:t>
            </a:r>
            <a:endParaRPr lang="hu-HU" sz="1600" dirty="0"/>
          </a:p>
          <a:p>
            <a:r>
              <a:rPr lang="hu-HU" b="1" dirty="0"/>
              <a:t> </a:t>
            </a:r>
            <a:endParaRPr lang="hu-HU" sz="1600" dirty="0"/>
          </a:p>
          <a:p>
            <a:r>
              <a:rPr lang="hu-HU" dirty="0"/>
              <a:t>Vértesszőlős térségében:</a:t>
            </a:r>
            <a:endParaRPr lang="hu-HU" sz="1600" dirty="0"/>
          </a:p>
          <a:p>
            <a:r>
              <a:rPr lang="hu-HU" dirty="0"/>
              <a:t> </a:t>
            </a:r>
            <a:r>
              <a:rPr lang="hu-HU" dirty="0" smtClean="0"/>
              <a:t>A </a:t>
            </a:r>
            <a:r>
              <a:rPr lang="hu-HU" dirty="0"/>
              <a:t>karsztvízszint emelkedése és ingadozása újra eléri a nyílt vagy alig fedett karsztok esetében a felszín közeli karsztosodott zónákat, onnét a bemosódott törmeléket mobilizálhatja, így esetleg még lakott területeket is veszélyeztethet a kialakuló anyagbemosódás, felszínmozgás (pl. Vértesszőlős),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626806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szolos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9231"/>
            <a:ext cx="7056784" cy="564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553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1520" y="26064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/>
            <a:r>
              <a:rPr lang="hu-HU" b="1" dirty="0" smtClean="0"/>
              <a:t>5.5 A </a:t>
            </a:r>
            <a:r>
              <a:rPr lang="hu-HU" b="1" dirty="0"/>
              <a:t>karsztvízszint megfigyelő hálózat állapota:</a:t>
            </a:r>
            <a:endParaRPr lang="hu-HU" sz="1600" dirty="0"/>
          </a:p>
          <a:p>
            <a:r>
              <a:rPr lang="hu-HU" b="1" dirty="0"/>
              <a:t> </a:t>
            </a:r>
            <a:endParaRPr lang="hu-HU" sz="1600" dirty="0"/>
          </a:p>
          <a:p>
            <a:r>
              <a:rPr lang="hu-HU" dirty="0"/>
              <a:t>A karsztvízszint-megfigyelő kutak, adatszolgáltató termelő kutak egy része pozitívvá vált, így azokat át kell alakítani, mérésre alkalmassá kell tenni, a túlfolyásokat vízkészlet-gazdálkodási szempontok alapján meg kell szüntetni. </a:t>
            </a:r>
            <a:endParaRPr lang="hu-HU" sz="1600" dirty="0"/>
          </a:p>
        </p:txBody>
      </p:sp>
      <p:pic>
        <p:nvPicPr>
          <p:cNvPr id="5" name="Picture 1" descr="DSCF02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3569852" cy="268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251520" y="4989075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karsztvízszint süllyedés megfigyelésére telepített hálózat nem teljes egészében alkalmas a karsztvízszint emelkedési folyamat megfigyelésére, ezért a megfigyelő hálózatot optimalizálni kell. új megfigyelő kutak fúrása szükséges.</a:t>
            </a:r>
          </a:p>
          <a:p>
            <a:r>
              <a:rPr lang="hu-H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1142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agram 1" descr="Cím: Kincsesbánya térségi vízfelengedés és víztermelés-vízszint viszonyai – leírás: Kincsesbánya térségi vízfelengedés és víztermelés-vízszint viszonyai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15" y="1772816"/>
            <a:ext cx="6840760" cy="40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2370" y="567816"/>
            <a:ext cx="88665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5.6 felhagyott mélyműveléses bányák, leművelt, felszakadozott térségeinek víz 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alá kerülése térségi ivóvízbázis hosszú távú vízminőség romlásához vezethet 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(Rákhegy II. vízakna).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67544" y="1124744"/>
            <a:ext cx="78488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/>
              <a:t>Csepregi András </a:t>
            </a:r>
            <a:r>
              <a:rPr lang="hu-HU" sz="2400" b="1" dirty="0" smtClean="0"/>
              <a:t>Úr előadásában </a:t>
            </a:r>
            <a:r>
              <a:rPr lang="hu-HU" sz="2400" b="1" dirty="0"/>
              <a:t>bemutatott karsztvíz mérlegelemek idősorából is kitűnik, hogy a Dunántúli-középhegység karsztvíz készletének mennyiségi állapota a meghozott korlátozó intézkedések hatására 1991-től már csak a csapadék (beszivárgás) mennyiségétől függ</a:t>
            </a:r>
            <a:r>
              <a:rPr lang="hu-HU" sz="2400" b="1" dirty="0" smtClean="0"/>
              <a:t>.</a:t>
            </a:r>
          </a:p>
          <a:p>
            <a:pPr algn="just"/>
            <a:r>
              <a:rPr lang="hu-HU" sz="2400" b="1" dirty="0" smtClean="0"/>
              <a:t>A karsztvíz készletek regenerálódásának további akadálya nem volt.</a:t>
            </a:r>
          </a:p>
          <a:p>
            <a:pPr algn="just"/>
            <a:endParaRPr lang="hu-HU" sz="2400" b="1" dirty="0"/>
          </a:p>
          <a:p>
            <a:pPr algn="just"/>
            <a:r>
              <a:rPr lang="hu-HU" sz="2400" b="1" dirty="0" smtClean="0"/>
              <a:t>A lényegi </a:t>
            </a:r>
            <a:r>
              <a:rPr lang="hu-HU" sz="2400" b="1" dirty="0"/>
              <a:t>idősorok megismételve a következők: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897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764704"/>
            <a:ext cx="7308303" cy="50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77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i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5976664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150379" y="3429000"/>
            <a:ext cx="88569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földtani felépítésre jellemző, hogy a bauxit fekükőzetét a triász dolomit, fedőjét eocén márgás </a:t>
            </a:r>
            <a:r>
              <a:rPr lang="hu-HU" dirty="0" err="1"/>
              <a:t>összlet</a:t>
            </a:r>
            <a:r>
              <a:rPr lang="hu-HU" dirty="0"/>
              <a:t> alkotja. A fedő márgás </a:t>
            </a:r>
            <a:r>
              <a:rPr lang="hu-HU" dirty="0" err="1"/>
              <a:t>összlet</a:t>
            </a:r>
            <a:r>
              <a:rPr lang="hu-HU" dirty="0"/>
              <a:t> pirites. A bauxit kibányászása után a fedőrétegek felszakadoztak, felszínmozgást is okozva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/>
              <a:t>A felszakadozott pirites fedőrétegek elárasztásának következményeként a kezdeti időszakba a vastartalom 35-45 mg/l, míg a mangántartalom 10-15 mg/l értékekre nőtt a kitermelt vízben.</a:t>
            </a:r>
          </a:p>
          <a:p>
            <a:r>
              <a:rPr lang="hu-HU" dirty="0"/>
              <a:t>A vastartalom 13 év alatt még mindig nem csökkent határérték (0,2 mg/l) alá, jelenleg 0,4 mg/l körül mozog. A mangántartalom határérték (0,05 mg/l) alá csökkent (0,02-0,03 mg/l).</a:t>
            </a:r>
          </a:p>
        </p:txBody>
      </p:sp>
    </p:spTree>
    <p:extLst>
      <p:ext uri="{BB962C8B-B14F-4D97-AF65-F5344CB8AC3E}">
        <p14:creationId xmlns:p14="http://schemas.microsoft.com/office/powerpoint/2010/main" val="2679861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548680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5.7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felhagyott mélyműveléses bányák által aláfejtett területeken bekövetkező felszínmozgások: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felhagyott mélyműveléses bányák, leművelt, felszakadozott térségeinek víz alá kerülése másod-és harmadlagos felszínmozgásokat indíthatnak el (pl. Dudar).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5.8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Karszt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vízszint alá kerülő veszélyes anyagok hatása: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emelkedő karsztvízszint miatt az elmúlt 40-50 évben az akkori lesüllyesztett karsztvízszint alá elhelyezett hulladékok, veszélyes anyagok elárasztásra kerülnek és a belőlük kioldódható anyagok nagymértékű kockázatot jelentenek. Felmérésük, feltárásuk szükséges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5.9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karsztvízszint emelkedés hatásai által veszélyeztetett infrastruktúra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felmérése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, megvédése, szükség esetén áthelyezése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5.10 Egyes területek területhasználatainak áttekintése, megváltoztatása (Sárréti-medence). 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4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981425"/>
              </p:ext>
            </p:extLst>
          </p:nvPr>
        </p:nvGraphicFramePr>
        <p:xfrm>
          <a:off x="755576" y="1484784"/>
          <a:ext cx="6769496" cy="486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Acrobat Document" r:id="rId4" imgW="10688040" imgH="7550280" progId="AcroExch.Document.11">
                  <p:embed/>
                </p:oleObj>
              </mc:Choice>
              <mc:Fallback>
                <p:oleObj name="Acrobat Document" r:id="rId4" imgW="10688040" imgH="7550280" progId="AcroExch.Document.11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84784"/>
                        <a:ext cx="6769496" cy="4860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églalap 3"/>
          <p:cNvSpPr/>
          <p:nvPr/>
        </p:nvSpPr>
        <p:spPr>
          <a:xfrm>
            <a:off x="185343" y="764704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5.11. Továbbiakban várható karsztvízszint emelkedés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06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vpf.vizugy.hu/reg/ovf/genpic/kdtviziglogo1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53" y="5272063"/>
            <a:ext cx="58039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8204" y="34543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 smtClean="0"/>
              <a:t>2. Karsztvíz </a:t>
            </a:r>
            <a:r>
              <a:rPr lang="hu-HU" b="1" dirty="0"/>
              <a:t>mérlegelemek idősora (ábrák):</a:t>
            </a:r>
            <a:endParaRPr lang="hu-HU" dirty="0"/>
          </a:p>
          <a:p>
            <a:r>
              <a:rPr lang="hu-HU" dirty="0" smtClean="0"/>
              <a:t>                          (</a:t>
            </a:r>
            <a:r>
              <a:rPr lang="hu-HU" dirty="0"/>
              <a:t>Csepregi András)</a:t>
            </a:r>
          </a:p>
          <a:p>
            <a:r>
              <a:rPr lang="hu-HU" b="1" dirty="0"/>
              <a:t> 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38" y="1124744"/>
            <a:ext cx="5762625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46" y="3933056"/>
            <a:ext cx="5690617" cy="228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038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9970" y="260648"/>
            <a:ext cx="8694518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Karsztvízszint süllyedés időszakának jelenségei: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1987. évben a megcsapolások (mesterséges és források) volumene tetőzött (862,8 m</a:t>
            </a:r>
            <a:r>
              <a:rPr kumimoji="0" lang="hu-HU" altLang="hu-H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/p) bányászat tekintetében 687,9 m</a:t>
            </a:r>
            <a:r>
              <a:rPr kumimoji="0" lang="hu-HU" altLang="hu-H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/p értéket képviselt.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Az összes 862,8 m</a:t>
            </a:r>
            <a:r>
              <a:rPr kumimoji="0" lang="hu-HU" altLang="hu-H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p-es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megcsapolással szemben a mérleg bevételi oldalán csak mintegy, 463 m</a:t>
            </a:r>
            <a:r>
              <a:rPr kumimoji="0" lang="hu-HU" altLang="hu-H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/p beszivárgás szerepel, így a vízkivételek és a beszivárgás egyenlege –400 m</a:t>
            </a:r>
            <a:r>
              <a:rPr kumimoji="0" lang="hu-HU" altLang="hu-H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/p-re adódott.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legnagyobb mérleghiány –460 m</a:t>
            </a:r>
            <a:r>
              <a:rPr kumimoji="0" lang="hu-HU" altLang="hu-H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/p értékkel mégis 1989-ben alakult ki, hiszen a már az 1980-as évektől induló kedvezőtlen hidrometeorológiai folyamatok (erősen csökkent a csapadékok éves nagysága az előző 30 éves átlaghoz viszonyítva.) eredményeként a beszivárgás ekkor érte el egyik minimumot a ~ 200 m</a:t>
            </a:r>
            <a:r>
              <a:rPr kumimoji="0" lang="hu-HU" altLang="hu-H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p-es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értéket, míg az összes megcsapolás 710,9m</a:t>
            </a:r>
            <a:r>
              <a:rPr kumimoji="0" lang="hu-HU" altLang="hu-H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/p, az átszivárgás  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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50 m</a:t>
            </a:r>
            <a:r>
              <a:rPr kumimoji="0" lang="hu-HU" altLang="hu-H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/p értéket képviselt.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4725144"/>
            <a:ext cx="8794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A karsztvízszint középhegységi átlagban 30-40 métert, egyes frekventált helyeken(Nyirád térsége) 120métert, (Kincsesbánya térsége) 260 métert süllyedt.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6220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9962"/>
            <a:ext cx="7344816" cy="572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41058" y="116632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A karsztvízszint középhegységi átlagban 30-40 métert, egyes frekventált helyeken (Nyirád térsége) 120métert, (Kincsesbánya térsége) 260 métert süllyedt.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573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Diagram 1" descr="Cím: Kincsesbánya térségi vízfelengedés és víztermelés-vízszint viszonyai – leírás: Kincsesbánya térségi vízfelengedés és víztermelés-vízszint viszonyai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2088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07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56644" y="633549"/>
            <a:ext cx="74168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 smtClean="0"/>
              <a:t>Vízfolyások </a:t>
            </a:r>
            <a:r>
              <a:rPr lang="hu-HU" b="1" dirty="0"/>
              <a:t>száradtak ki teljesen vagy szakaszosan</a:t>
            </a:r>
            <a:r>
              <a:rPr lang="hu-HU" b="1" dirty="0" smtClean="0"/>
              <a:t>:</a:t>
            </a:r>
          </a:p>
          <a:p>
            <a:pPr lvl="0"/>
            <a:endParaRPr lang="hu-HU" sz="1400" dirty="0"/>
          </a:p>
          <a:p>
            <a:pPr lvl="0"/>
            <a:endParaRPr lang="hu-HU" sz="1400" dirty="0"/>
          </a:p>
          <a:p>
            <a:pPr hangingPunct="0"/>
            <a:r>
              <a:rPr lang="hu-HU" sz="1400" b="1" dirty="0"/>
              <a:t>Meleg-víz</a:t>
            </a:r>
            <a:r>
              <a:rPr lang="hu-HU" sz="1400" dirty="0"/>
              <a:t>: időszakos kiszáradás, </a:t>
            </a:r>
            <a:r>
              <a:rPr lang="hu-HU" sz="1400" dirty="0" smtClean="0"/>
              <a:t>	</a:t>
            </a:r>
          </a:p>
          <a:p>
            <a:pPr hangingPunct="0"/>
            <a:r>
              <a:rPr lang="hu-HU" sz="1400" dirty="0" smtClean="0"/>
              <a:t>	</a:t>
            </a:r>
          </a:p>
          <a:p>
            <a:pPr hangingPunct="0"/>
            <a:r>
              <a:rPr lang="hu-HU" sz="1400" b="1" dirty="0" err="1" smtClean="0"/>
              <a:t>Egervíz</a:t>
            </a:r>
            <a:r>
              <a:rPr lang="hu-HU" sz="1400" dirty="0" smtClean="0"/>
              <a:t>: Öcs-Pulai szakasz kiszáradt,</a:t>
            </a:r>
          </a:p>
          <a:p>
            <a:pPr hangingPunct="0"/>
            <a:endParaRPr lang="hu-HU" sz="1400" dirty="0" smtClean="0"/>
          </a:p>
          <a:p>
            <a:pPr hangingPunct="0"/>
            <a:r>
              <a:rPr lang="hu-HU" sz="1400" b="1" dirty="0" smtClean="0"/>
              <a:t>Lesence-patak</a:t>
            </a:r>
            <a:r>
              <a:rPr lang="hu-HU" sz="1400" dirty="0"/>
              <a:t>: szinte teljesen kiszáradt, </a:t>
            </a:r>
            <a:endParaRPr lang="hu-HU" sz="1400" dirty="0" smtClean="0"/>
          </a:p>
          <a:p>
            <a:pPr hangingPunct="0"/>
            <a:r>
              <a:rPr lang="hu-HU" sz="1400" dirty="0" smtClean="0"/>
              <a:t>	</a:t>
            </a:r>
          </a:p>
          <a:p>
            <a:pPr hangingPunct="0"/>
            <a:r>
              <a:rPr lang="hu-HU" sz="1400" b="1" dirty="0" smtClean="0"/>
              <a:t>Péti-víz</a:t>
            </a:r>
            <a:r>
              <a:rPr lang="hu-HU" sz="1400" dirty="0" smtClean="0"/>
              <a:t>: az Ösküi források nagy része elapadt.</a:t>
            </a:r>
          </a:p>
          <a:p>
            <a:pPr hangingPunct="0"/>
            <a:endParaRPr lang="hu-HU" sz="1400" dirty="0" smtClean="0"/>
          </a:p>
          <a:p>
            <a:pPr hangingPunct="0"/>
            <a:r>
              <a:rPr lang="hu-HU" sz="1400" b="1" dirty="0" err="1" smtClean="0"/>
              <a:t>Kétöles</a:t>
            </a:r>
            <a:r>
              <a:rPr lang="hu-HU" sz="1400" b="1" dirty="0" smtClean="0"/>
              <a:t>(Viszlói</a:t>
            </a:r>
            <a:r>
              <a:rPr lang="hu-HU" sz="1400" b="1" dirty="0"/>
              <a:t>)</a:t>
            </a:r>
            <a:r>
              <a:rPr lang="hu-HU" sz="1400" b="1" dirty="0" err="1"/>
              <a:t>-patak</a:t>
            </a:r>
            <a:r>
              <a:rPr lang="hu-HU" sz="1400" dirty="0"/>
              <a:t>: részben kiszáradt, </a:t>
            </a:r>
            <a:endParaRPr lang="hu-HU" sz="1400" dirty="0" smtClean="0"/>
          </a:p>
          <a:p>
            <a:pPr hangingPunct="0"/>
            <a:r>
              <a:rPr lang="hu-HU" sz="1400" dirty="0" smtClean="0"/>
              <a:t>	</a:t>
            </a:r>
          </a:p>
          <a:p>
            <a:pPr hangingPunct="0"/>
            <a:r>
              <a:rPr lang="hu-HU" sz="1400" b="1" dirty="0" smtClean="0"/>
              <a:t>Váli-víz</a:t>
            </a:r>
            <a:r>
              <a:rPr lang="hu-HU" sz="1400" dirty="0" smtClean="0"/>
              <a:t>: felső szakasza nyelővé vált,</a:t>
            </a:r>
          </a:p>
          <a:p>
            <a:pPr hangingPunct="0"/>
            <a:endParaRPr lang="hu-HU" sz="1400" dirty="0" smtClean="0"/>
          </a:p>
          <a:p>
            <a:pPr hangingPunct="0"/>
            <a:r>
              <a:rPr lang="hu-HU" sz="1400" b="1" dirty="0" smtClean="0"/>
              <a:t>Világos-patak</a:t>
            </a:r>
            <a:r>
              <a:rPr lang="hu-HU" sz="1400" dirty="0"/>
              <a:t>: időszakosan száraz, </a:t>
            </a:r>
            <a:endParaRPr lang="hu-HU" sz="1400" dirty="0" smtClean="0"/>
          </a:p>
          <a:p>
            <a:pPr hangingPunct="0"/>
            <a:r>
              <a:rPr lang="hu-HU" sz="1400" dirty="0" smtClean="0"/>
              <a:t>		</a:t>
            </a:r>
          </a:p>
          <a:p>
            <a:pPr hangingPunct="0"/>
            <a:r>
              <a:rPr lang="hu-HU" sz="1400" b="1" dirty="0" err="1" smtClean="0"/>
              <a:t>Gaja-patak</a:t>
            </a:r>
            <a:r>
              <a:rPr lang="hu-HU" sz="1400" dirty="0" smtClean="0"/>
              <a:t>: Bodajki szurdokban nyelővé vált, </a:t>
            </a:r>
          </a:p>
          <a:p>
            <a:pPr hangingPunct="0"/>
            <a:endParaRPr lang="hu-HU" sz="1400" dirty="0" smtClean="0"/>
          </a:p>
          <a:p>
            <a:pPr hangingPunct="0"/>
            <a:r>
              <a:rPr lang="hu-HU" sz="1400" b="1" dirty="0" smtClean="0"/>
              <a:t>Tapolca-patak</a:t>
            </a:r>
            <a:r>
              <a:rPr lang="hu-HU" sz="1400" dirty="0"/>
              <a:t>: felső szakasza kiszáradt</a:t>
            </a:r>
            <a:r>
              <a:rPr lang="hu-HU" sz="1400" dirty="0" smtClean="0"/>
              <a:t>,</a:t>
            </a:r>
          </a:p>
          <a:p>
            <a:pPr hangingPunct="0"/>
            <a:r>
              <a:rPr lang="hu-HU" sz="1400" dirty="0" smtClean="0"/>
              <a:t>	</a:t>
            </a:r>
          </a:p>
          <a:p>
            <a:pPr hangingPunct="0"/>
            <a:r>
              <a:rPr lang="hu-HU" sz="1400" b="1" dirty="0" err="1" smtClean="0"/>
              <a:t>Gerence-patak</a:t>
            </a:r>
            <a:r>
              <a:rPr lang="hu-HU" sz="1400" dirty="0" smtClean="0"/>
              <a:t>: felső része kiszáradt,</a:t>
            </a:r>
          </a:p>
          <a:p>
            <a:pPr hangingPunct="0"/>
            <a:endParaRPr lang="hu-HU" sz="1400" dirty="0" smtClean="0"/>
          </a:p>
          <a:p>
            <a:pPr lvl="0" hangingPunct="0"/>
            <a:r>
              <a:rPr lang="hu-HU" sz="1400" b="1" dirty="0" smtClean="0"/>
              <a:t>Veszprémi-Séd</a:t>
            </a:r>
            <a:r>
              <a:rPr lang="hu-HU" sz="1400" dirty="0"/>
              <a:t>: egyes szakaszai nyelővé </a:t>
            </a:r>
            <a:r>
              <a:rPr lang="hu-HU" sz="1400" dirty="0" smtClean="0"/>
              <a:t>váltak</a:t>
            </a:r>
            <a:r>
              <a:rPr lang="hu-H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00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41938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3924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6" y="502514"/>
            <a:ext cx="47500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u-HU" altLang="hu-HU" b="1" dirty="0"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orrások hozama csökkent vagy apadt </a:t>
            </a: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el.</a:t>
            </a:r>
            <a:endParaRPr kumimoji="0" lang="hu-HU" alt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1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934</Words>
  <Application>Microsoft Office PowerPoint</Application>
  <PresentationFormat>Diavetítés a képernyőre (4:3 oldalarány)</PresentationFormat>
  <Paragraphs>152</Paragraphs>
  <Slides>34</Slides>
  <Notes>7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6" baseType="lpstr">
      <vt:lpstr>Office-téma</vt:lpstr>
      <vt:lpstr>Acrobat Document</vt:lpstr>
      <vt:lpstr>A Dunántúli-középhegység karsztvíz készletének mennyiségi, minőségi állapota  speciális területi  FÓRUM  A DUNÁNTÚLI-KÖZÉPHEGYSÉGI KARSZTVÍZSZINT EMELKEDÉS HATÁSAI.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Nád Béla</cp:lastModifiedBy>
  <cp:revision>56</cp:revision>
  <dcterms:created xsi:type="dcterms:W3CDTF">2014-03-03T11:13:53Z</dcterms:created>
  <dcterms:modified xsi:type="dcterms:W3CDTF">2015-08-27T08:06:42Z</dcterms:modified>
</cp:coreProperties>
</file>